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B200"/>
    <a:srgbClr val="E2AC00"/>
    <a:srgbClr val="C1CDFF"/>
    <a:srgbClr val="FFC1C1"/>
    <a:srgbClr val="FF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17" autoAdjust="0"/>
    <p:restoredTop sz="99659" autoAdjust="0"/>
  </p:normalViewPr>
  <p:slideViewPr>
    <p:cSldViewPr>
      <p:cViewPr varScale="1">
        <p:scale>
          <a:sx n="62" d="100"/>
          <a:sy n="62" d="100"/>
        </p:scale>
        <p:origin x="-6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22/05/2017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22/05/2017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22/05/2017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22/05/2017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22/05/2017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22/05/2017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22/05/2017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22/05/2017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22/05/2017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22/05/2017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22/05/2017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ED698-D887-4BFC-ACF5-BA058C8E04DD}" type="datetimeFigureOut">
              <a:rPr lang="en-GB" smtClean="0"/>
              <a:pPr/>
              <a:t>22/05/2017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E:\Dropbox\Texte\Wisdom\Psychology\MBTI Disc icons (recolor) nonam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332656"/>
            <a:ext cx="5472608" cy="5899287"/>
          </a:xfrm>
          <a:prstGeom prst="rect">
            <a:avLst/>
          </a:prstGeom>
          <a:noFill/>
        </p:spPr>
      </p:pic>
      <p:sp>
        <p:nvSpPr>
          <p:cNvPr id="103" name="TextBox 102"/>
          <p:cNvSpPr txBox="1"/>
          <p:nvPr/>
        </p:nvSpPr>
        <p:spPr>
          <a:xfrm rot="16200000">
            <a:off x="7633210" y="729570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mtClean="0"/>
              <a:t>IJ:</a:t>
            </a:r>
            <a:br>
              <a:rPr lang="en-GB" smtClean="0"/>
            </a:br>
            <a:r>
              <a:rPr lang="en-GB" smtClean="0"/>
              <a:t> Melancholic</a:t>
            </a:r>
            <a:endParaRPr lang="en-GB"/>
          </a:p>
        </p:txBody>
      </p:sp>
      <p:grpSp>
        <p:nvGrpSpPr>
          <p:cNvPr id="32" name="Group 31"/>
          <p:cNvGrpSpPr/>
          <p:nvPr/>
        </p:nvGrpSpPr>
        <p:grpSpPr>
          <a:xfrm>
            <a:off x="2843808" y="6344652"/>
            <a:ext cx="5400600" cy="369332"/>
            <a:chOff x="2834516" y="0"/>
            <a:chExt cx="5400600" cy="369332"/>
          </a:xfrm>
        </p:grpSpPr>
        <p:sp>
          <p:nvSpPr>
            <p:cNvPr id="4" name="TextBox 3"/>
            <p:cNvSpPr txBox="1"/>
            <p:nvPr/>
          </p:nvSpPr>
          <p:spPr>
            <a:xfrm>
              <a:off x="4202668" y="0"/>
              <a:ext cx="1152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mtClean="0"/>
                <a:t>ST: Logic</a:t>
              </a:r>
              <a:endParaRPr lang="en-GB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570820" y="0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mtClean="0"/>
                <a:t>SF: Control</a:t>
              </a:r>
              <a:endParaRPr lang="en-GB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938972" y="0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mtClean="0"/>
                <a:t>NF: People</a:t>
              </a:r>
              <a:endParaRPr lang="en-GB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834516" y="0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mtClean="0"/>
                <a:t>NT: Vision</a:t>
              </a:r>
              <a:endParaRPr lang="en-GB"/>
            </a:p>
          </p:txBody>
        </p:sp>
      </p:grpSp>
      <p:sp>
        <p:nvSpPr>
          <p:cNvPr id="11" name="Rounded Rectangle 10"/>
          <p:cNvSpPr/>
          <p:nvPr/>
        </p:nvSpPr>
        <p:spPr>
          <a:xfrm>
            <a:off x="5364088" y="3284984"/>
            <a:ext cx="2736304" cy="3024336"/>
          </a:xfrm>
          <a:prstGeom prst="roundRect">
            <a:avLst>
              <a:gd name="adj" fmla="val 7873"/>
            </a:avLst>
          </a:prstGeom>
          <a:noFill/>
          <a:ln w="38100">
            <a:solidFill>
              <a:srgbClr val="EAB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smtClean="0">
                <a:solidFill>
                  <a:srgbClr val="E2AC00"/>
                </a:solidFill>
              </a:rPr>
              <a:t>EF: Influential</a:t>
            </a:r>
            <a:endParaRPr lang="en-GB" b="1">
              <a:solidFill>
                <a:srgbClr val="E2AC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2048" y="6309320"/>
            <a:ext cx="2411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smtClean="0"/>
              <a:t>Herrmann’s </a:t>
            </a:r>
            <a:r>
              <a:rPr lang="en-GB" b="1" smtClean="0"/>
              <a:t>S/N-T/F</a:t>
            </a:r>
            <a:r>
              <a:rPr lang="en-GB" b="1" smtClean="0"/>
              <a:t>:</a:t>
            </a:r>
            <a:endParaRPr lang="en-GB" b="1"/>
          </a:p>
        </p:txBody>
      </p:sp>
      <p:sp>
        <p:nvSpPr>
          <p:cNvPr id="15" name="TextBox 14"/>
          <p:cNvSpPr txBox="1"/>
          <p:nvPr/>
        </p:nvSpPr>
        <p:spPr>
          <a:xfrm>
            <a:off x="360040" y="1628800"/>
            <a:ext cx="1835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smtClean="0"/>
              <a:t>DiSC’s </a:t>
            </a:r>
            <a:r>
              <a:rPr lang="en-GB" b="1" smtClean="0"/>
              <a:t>E/I-T/F </a:t>
            </a:r>
            <a:br>
              <a:rPr lang="en-GB" b="1" smtClean="0"/>
            </a:br>
            <a:r>
              <a:rPr lang="en-GB" smtClean="0"/>
              <a:t>(4 quarters)</a:t>
            </a:r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395536" y="2487087"/>
            <a:ext cx="252028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smtClean="0"/>
              <a:t>Keirsey </a:t>
            </a:r>
            <a:r>
              <a:rPr lang="en-GB" smtClean="0"/>
              <a:t>(4 shapes) </a:t>
            </a:r>
            <a:endParaRPr lang="en-GB" smtClean="0"/>
          </a:p>
          <a:p>
            <a:r>
              <a:rPr lang="en-GB" sz="1600" smtClean="0">
                <a:sym typeface="Wingdings 2"/>
              </a:rPr>
              <a:t></a:t>
            </a:r>
            <a:r>
              <a:rPr lang="en-GB" sz="1600" smtClean="0"/>
              <a:t>NT: Rational/Analyst </a:t>
            </a:r>
          </a:p>
          <a:p>
            <a:r>
              <a:rPr lang="en-GB" sz="1600" smtClean="0">
                <a:sym typeface="Wingdings 2"/>
              </a:rPr>
              <a:t></a:t>
            </a:r>
            <a:r>
              <a:rPr lang="en-GB" sz="1600" smtClean="0"/>
              <a:t>NF: Idealist/Diplomat </a:t>
            </a:r>
          </a:p>
          <a:p>
            <a:r>
              <a:rPr lang="en-GB" sz="1600" smtClean="0">
                <a:sym typeface="Wingdings 2"/>
              </a:rPr>
              <a:t></a:t>
            </a:r>
            <a:r>
              <a:rPr lang="en-GB" sz="1600" smtClean="0"/>
              <a:t>SJ: Sentinel/Guardian </a:t>
            </a:r>
          </a:p>
          <a:p>
            <a:r>
              <a:rPr lang="en-GB" sz="1600" smtClean="0">
                <a:sym typeface="Wingdings 3"/>
              </a:rPr>
              <a:t></a:t>
            </a:r>
            <a:r>
              <a:rPr lang="en-GB" sz="1600" smtClean="0"/>
              <a:t>SP: Artisan/Explorer</a:t>
            </a:r>
          </a:p>
          <a:p>
            <a:endParaRPr lang="en-GB" b="1"/>
          </a:p>
        </p:txBody>
      </p:sp>
      <p:sp>
        <p:nvSpPr>
          <p:cNvPr id="17" name="TextBox 16"/>
          <p:cNvSpPr txBox="1"/>
          <p:nvPr/>
        </p:nvSpPr>
        <p:spPr>
          <a:xfrm>
            <a:off x="432048" y="4653136"/>
            <a:ext cx="2051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smtClean="0"/>
              <a:t>4 Temperaments </a:t>
            </a:r>
            <a:br>
              <a:rPr lang="en-GB" b="1" smtClean="0"/>
            </a:br>
            <a:r>
              <a:rPr lang="en-GB" b="1" smtClean="0"/>
              <a:t>E/I-J/P</a:t>
            </a:r>
            <a:r>
              <a:rPr lang="en-GB" b="1" smtClean="0"/>
              <a:t> </a:t>
            </a:r>
            <a:r>
              <a:rPr lang="en-GB" smtClean="0"/>
              <a:t>(right side)</a:t>
            </a:r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7597205" y="2205734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mtClean="0"/>
              <a:t>IP: </a:t>
            </a:r>
            <a:br>
              <a:rPr lang="en-GB" smtClean="0"/>
            </a:br>
            <a:r>
              <a:rPr lang="en-GB" smtClean="0"/>
              <a:t>Phlegmatic</a:t>
            </a:r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 rot="16200000">
            <a:off x="7597205" y="3789910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mtClean="0"/>
              <a:t>EP:</a:t>
            </a:r>
            <a:br>
              <a:rPr lang="en-GB" smtClean="0"/>
            </a:br>
            <a:r>
              <a:rPr lang="en-GB" smtClean="0"/>
              <a:t> Sanguine</a:t>
            </a:r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 rot="16200000">
            <a:off x="7597205" y="5158062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mtClean="0"/>
              <a:t>EJ:</a:t>
            </a:r>
            <a:br>
              <a:rPr lang="en-GB" smtClean="0"/>
            </a:br>
            <a:r>
              <a:rPr lang="en-GB" smtClean="0"/>
              <a:t> Choleric</a:t>
            </a:r>
            <a:endParaRPr lang="en-GB"/>
          </a:p>
        </p:txBody>
      </p:sp>
      <p:sp>
        <p:nvSpPr>
          <p:cNvPr id="10" name="Rounded Rectangle 9"/>
          <p:cNvSpPr/>
          <p:nvPr/>
        </p:nvSpPr>
        <p:spPr>
          <a:xfrm>
            <a:off x="2627784" y="3284984"/>
            <a:ext cx="2736304" cy="3024336"/>
          </a:xfrm>
          <a:prstGeom prst="roundRect">
            <a:avLst>
              <a:gd name="adj" fmla="val 7873"/>
            </a:avLst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smtClean="0">
                <a:solidFill>
                  <a:srgbClr val="C00000"/>
                </a:solidFill>
              </a:rPr>
              <a:t>ET: Dominant</a:t>
            </a:r>
            <a:endParaRPr lang="en-GB" b="1">
              <a:solidFill>
                <a:srgbClr val="C00000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627784" y="260648"/>
            <a:ext cx="2736304" cy="3024336"/>
          </a:xfrm>
          <a:prstGeom prst="roundRect">
            <a:avLst>
              <a:gd name="adj" fmla="val 7873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smtClean="0">
                <a:solidFill>
                  <a:srgbClr val="00B050"/>
                </a:solidFill>
              </a:rPr>
              <a:t>IT: Conscientious</a:t>
            </a:r>
            <a:endParaRPr lang="en-GB" b="1">
              <a:solidFill>
                <a:srgbClr val="00B05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364088" y="260648"/>
            <a:ext cx="2736304" cy="3024336"/>
          </a:xfrm>
          <a:prstGeom prst="roundRect">
            <a:avLst>
              <a:gd name="adj" fmla="val 7873"/>
            </a:avLst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smtClean="0">
                <a:solidFill>
                  <a:srgbClr val="0070C0"/>
                </a:solidFill>
              </a:rPr>
              <a:t>IF: Steady</a:t>
            </a:r>
            <a:endParaRPr lang="en-GB" b="1">
              <a:solidFill>
                <a:srgbClr val="0070C0"/>
              </a:solidFill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2627784" y="2420887"/>
            <a:ext cx="4464496" cy="4320482"/>
            <a:chOff x="2690499" y="2564904"/>
            <a:chExt cx="4464496" cy="4320482"/>
          </a:xfrm>
        </p:grpSpPr>
        <p:sp>
          <p:nvSpPr>
            <p:cNvPr id="22" name="TextBox 21"/>
            <p:cNvSpPr txBox="1"/>
            <p:nvPr/>
          </p:nvSpPr>
          <p:spPr>
            <a:xfrm rot="16200000">
              <a:off x="1887668" y="5744001"/>
              <a:ext cx="19442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smtClean="0">
                  <a:solidFill>
                    <a:schemeClr val="bg1">
                      <a:lumMod val="50000"/>
                    </a:schemeClr>
                  </a:solidFill>
                </a:rPr>
                <a:t>NTJ: Coordinator</a:t>
              </a:r>
              <a:endParaRPr lang="en-GB" sz="160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 rot="16200000">
              <a:off x="3496526" y="3367735"/>
              <a:ext cx="151216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smtClean="0">
                  <a:solidFill>
                    <a:schemeClr val="bg1">
                      <a:lumMod val="50000"/>
                    </a:schemeClr>
                  </a:solidFill>
                </a:rPr>
                <a:t>STP: Operator</a:t>
              </a:r>
              <a:endParaRPr lang="en-GB" sz="160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 rot="16200000">
              <a:off x="4681461" y="3331732"/>
              <a:ext cx="187220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smtClean="0">
                  <a:solidFill>
                    <a:schemeClr val="bg1">
                      <a:lumMod val="50000"/>
                    </a:schemeClr>
                  </a:solidFill>
                </a:rPr>
                <a:t>SFP: Entertainer</a:t>
              </a:r>
              <a:endParaRPr lang="en-GB" sz="160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 rot="16200000">
              <a:off x="6028128" y="3331732"/>
              <a:ext cx="187220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smtClean="0">
                  <a:solidFill>
                    <a:schemeClr val="bg1">
                      <a:lumMod val="50000"/>
                    </a:schemeClr>
                  </a:solidFill>
                </a:rPr>
                <a:t>NFP: Advocate</a:t>
              </a:r>
              <a:endParaRPr lang="en-GB" sz="160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 rot="16200000">
              <a:off x="3515641" y="5937713"/>
              <a:ext cx="146754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smtClean="0">
                  <a:solidFill>
                    <a:schemeClr val="bg1">
                      <a:lumMod val="50000"/>
                    </a:schemeClr>
                  </a:solidFill>
                </a:rPr>
                <a:t>STJ: Admin</a:t>
              </a:r>
              <a:endParaRPr lang="en-GB" sz="160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 rot="16200000">
              <a:off x="4717466" y="5744000"/>
              <a:ext cx="180019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smtClean="0">
                  <a:solidFill>
                    <a:schemeClr val="bg1">
                      <a:lumMod val="50000"/>
                    </a:schemeClr>
                  </a:solidFill>
                </a:rPr>
                <a:t>SFJ: Conservator</a:t>
              </a:r>
              <a:endParaRPr lang="en-GB" sz="160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 rot="16200000">
              <a:off x="6157626" y="5888016"/>
              <a:ext cx="165618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smtClean="0">
                  <a:solidFill>
                    <a:schemeClr val="bg1">
                      <a:lumMod val="50000"/>
                    </a:schemeClr>
                  </a:solidFill>
                </a:rPr>
                <a:t>NFJ: Mentor</a:t>
              </a:r>
              <a:endParaRPr lang="en-GB" sz="160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 rot="16200000">
              <a:off x="2031684" y="3295729"/>
              <a:ext cx="165618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smtClean="0">
                  <a:solidFill>
                    <a:schemeClr val="bg1">
                      <a:lumMod val="50000"/>
                    </a:schemeClr>
                  </a:solidFill>
                </a:rPr>
                <a:t>NTP: Engineer</a:t>
              </a:r>
              <a:endParaRPr lang="en-GB" sz="160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395536" y="260648"/>
            <a:ext cx="2088232" cy="1015663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smtClean="0"/>
              <a:t>Myers-Briggs </a:t>
            </a:r>
            <a:r>
              <a:rPr lang="en-GB" smtClean="0"/>
              <a:t>relationships </a:t>
            </a:r>
          </a:p>
          <a:p>
            <a:r>
              <a:rPr lang="en-GB" smtClean="0"/>
              <a:t>with 4 other models</a:t>
            </a:r>
            <a:endParaRPr lang="en-GB"/>
          </a:p>
        </p:txBody>
      </p:sp>
      <p:grpSp>
        <p:nvGrpSpPr>
          <p:cNvPr id="50" name="Group 49"/>
          <p:cNvGrpSpPr/>
          <p:nvPr/>
        </p:nvGrpSpPr>
        <p:grpSpPr>
          <a:xfrm>
            <a:off x="2843808" y="1537047"/>
            <a:ext cx="5184576" cy="4792018"/>
            <a:chOff x="2843808" y="1537047"/>
            <a:chExt cx="5184576" cy="4792018"/>
          </a:xfrm>
        </p:grpSpPr>
        <p:sp>
          <p:nvSpPr>
            <p:cNvPr id="34" name="TextBox 33"/>
            <p:cNvSpPr txBox="1"/>
            <p:nvPr/>
          </p:nvSpPr>
          <p:spPr>
            <a:xfrm>
              <a:off x="2915816" y="1537047"/>
              <a:ext cx="1080120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r>
                <a:rPr lang="en-GB" sz="1400" b="1" smtClean="0"/>
                <a:t>Mastermind</a:t>
              </a:r>
              <a:endParaRPr lang="en-GB" sz="1600" b="1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427984" y="1537047"/>
              <a:ext cx="1080120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r>
                <a:rPr lang="en-GB" sz="1400" b="1" smtClean="0"/>
                <a:t>Inspector</a:t>
              </a:r>
              <a:endParaRPr lang="en-GB" sz="1600" b="1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796136" y="1537047"/>
              <a:ext cx="864096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r>
                <a:rPr lang="en-GB" sz="1400" b="1" smtClean="0"/>
                <a:t>Defender</a:t>
              </a:r>
              <a:endParaRPr lang="en-GB" sz="1600" b="1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164288" y="1537047"/>
              <a:ext cx="864096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r>
                <a:rPr lang="en-GB" sz="1400" b="1" smtClean="0"/>
                <a:t>Counselor</a:t>
              </a:r>
              <a:endParaRPr lang="en-GB" sz="1600" b="1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283968" y="2977207"/>
              <a:ext cx="864096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GB" sz="1400" b="1" smtClean="0"/>
                <a:t>Craftsman</a:t>
              </a:r>
              <a:endParaRPr lang="en-GB" sz="1600" b="1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724128" y="2977207"/>
              <a:ext cx="864096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GB" sz="1400" b="1" smtClean="0"/>
                <a:t>Artist</a:t>
              </a:r>
              <a:endParaRPr lang="en-GB" sz="1600" b="1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020272" y="2977207"/>
              <a:ext cx="864096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GB" sz="1400" b="1" smtClean="0"/>
                <a:t>Idealist</a:t>
              </a:r>
              <a:endParaRPr lang="en-GB" sz="1600" b="1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843808" y="2977207"/>
              <a:ext cx="864096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GB" sz="1400" b="1" smtClean="0"/>
                <a:t>Scientist</a:t>
              </a:r>
              <a:endParaRPr lang="en-GB" sz="1600" b="1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283968" y="4489375"/>
              <a:ext cx="1008112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GB" sz="1400" b="1" smtClean="0"/>
                <a:t>Entrepreneur</a:t>
              </a:r>
              <a:endParaRPr lang="en-GB" sz="1600" b="1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724128" y="4509120"/>
              <a:ext cx="864096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GB" sz="1400" b="1" smtClean="0"/>
                <a:t>Performer</a:t>
              </a:r>
              <a:endParaRPr lang="en-GB" sz="1600" b="1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7092280" y="4509120"/>
              <a:ext cx="864096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GB" sz="1400" b="1" smtClean="0"/>
                <a:t>Discoverer</a:t>
              </a:r>
              <a:endParaRPr lang="en-GB" sz="1600" b="1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915816" y="4509120"/>
              <a:ext cx="864096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GB" sz="1400" b="1" smtClean="0"/>
                <a:t>Inventor</a:t>
              </a:r>
              <a:endParaRPr lang="en-GB" sz="1600" b="1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355976" y="6001543"/>
              <a:ext cx="864096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GB" sz="1400" b="1" smtClean="0"/>
                <a:t>Supervisor</a:t>
              </a:r>
              <a:endParaRPr lang="en-GB" sz="1600" b="1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724128" y="6001543"/>
              <a:ext cx="864096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GB" sz="1400" b="1" smtClean="0"/>
                <a:t>Caregiver</a:t>
              </a:r>
              <a:endParaRPr lang="en-GB" sz="1600" b="1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092280" y="6021288"/>
              <a:ext cx="864096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GB" sz="1400" b="1" smtClean="0"/>
                <a:t>Mentor</a:t>
              </a:r>
              <a:endParaRPr lang="en-GB" sz="1600" b="1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915816" y="6021288"/>
              <a:ext cx="936104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GB" sz="1400" b="1" smtClean="0"/>
                <a:t>Commander</a:t>
              </a:r>
              <a:endParaRPr lang="en-GB" sz="16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62508" y="332656"/>
            <a:ext cx="5435302" cy="621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4"/>
          <p:cNvPicPr>
            <a:picLocks noChangeAspect="1" noChangeArrowheads="1"/>
          </p:cNvPicPr>
          <p:nvPr/>
        </p:nvPicPr>
        <p:blipFill>
          <a:blip r:embed="rId3" cstate="print">
            <a:lum bright="20000"/>
          </a:blip>
          <a:srcRect/>
          <a:stretch>
            <a:fillRect/>
          </a:stretch>
        </p:blipFill>
        <p:spPr bwMode="auto">
          <a:xfrm>
            <a:off x="2699792" y="465868"/>
            <a:ext cx="5385386" cy="5987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" name="TextBox 102"/>
          <p:cNvSpPr txBox="1"/>
          <p:nvPr/>
        </p:nvSpPr>
        <p:spPr>
          <a:xfrm rot="16200000">
            <a:off x="7703479" y="873586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mtClean="0"/>
              <a:t>IJ:</a:t>
            </a:r>
            <a:br>
              <a:rPr lang="en-GB" smtClean="0"/>
            </a:br>
            <a:r>
              <a:rPr lang="en-GB" smtClean="0"/>
              <a:t> Melancholic</a:t>
            </a:r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4202668" y="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ST: Logic</a:t>
            </a:r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498812" y="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SF: Control</a:t>
            </a:r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6938972" y="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NF: People</a:t>
            </a:r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2834516" y="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NT: Vision</a:t>
            </a:r>
            <a:endParaRPr lang="en-GB"/>
          </a:p>
        </p:txBody>
      </p:sp>
      <p:sp>
        <p:nvSpPr>
          <p:cNvPr id="11" name="Rounded Rectangle 10"/>
          <p:cNvSpPr/>
          <p:nvPr/>
        </p:nvSpPr>
        <p:spPr>
          <a:xfrm>
            <a:off x="5364088" y="3429000"/>
            <a:ext cx="2736304" cy="3024336"/>
          </a:xfrm>
          <a:prstGeom prst="roundRect">
            <a:avLst>
              <a:gd name="adj" fmla="val 7873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smtClean="0">
                <a:solidFill>
                  <a:srgbClr val="00B050"/>
                </a:solidFill>
              </a:rPr>
              <a:t>Influence</a:t>
            </a:r>
            <a:endParaRPr lang="en-GB" b="1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8032" y="0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smtClean="0"/>
              <a:t>Herrmann’s SN-TF:</a:t>
            </a:r>
            <a:endParaRPr lang="en-GB" b="1"/>
          </a:p>
        </p:txBody>
      </p:sp>
      <p:sp>
        <p:nvSpPr>
          <p:cNvPr id="15" name="TextBox 14"/>
          <p:cNvSpPr txBox="1"/>
          <p:nvPr/>
        </p:nvSpPr>
        <p:spPr>
          <a:xfrm>
            <a:off x="323528" y="422108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smtClean="0"/>
              <a:t>DiSC’s EI-TF:</a:t>
            </a:r>
            <a:endParaRPr lang="en-GB" b="1"/>
          </a:p>
        </p:txBody>
      </p:sp>
      <p:sp>
        <p:nvSpPr>
          <p:cNvPr id="16" name="TextBox 15"/>
          <p:cNvSpPr txBox="1"/>
          <p:nvPr/>
        </p:nvSpPr>
        <p:spPr>
          <a:xfrm>
            <a:off x="251520" y="1556792"/>
            <a:ext cx="252028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smtClean="0"/>
              <a:t>Keirsey: </a:t>
            </a:r>
          </a:p>
          <a:p>
            <a:r>
              <a:rPr lang="en-GB" sz="1600" smtClean="0">
                <a:sym typeface="Wingdings 2"/>
              </a:rPr>
              <a:t></a:t>
            </a:r>
            <a:r>
              <a:rPr lang="en-GB" sz="1600" smtClean="0"/>
              <a:t>NT: Rational/Analyst </a:t>
            </a:r>
          </a:p>
          <a:p>
            <a:r>
              <a:rPr lang="en-GB" sz="1600" smtClean="0">
                <a:sym typeface="Wingdings 2"/>
              </a:rPr>
              <a:t></a:t>
            </a:r>
            <a:r>
              <a:rPr lang="en-GB" sz="1600" smtClean="0"/>
              <a:t>NF: Idealist/Diplomat </a:t>
            </a:r>
          </a:p>
          <a:p>
            <a:r>
              <a:rPr lang="en-GB" sz="1600" smtClean="0">
                <a:sym typeface="Wingdings 2"/>
              </a:rPr>
              <a:t></a:t>
            </a:r>
            <a:r>
              <a:rPr lang="en-GB" sz="1600" smtClean="0"/>
              <a:t>SJ: Sentinel/Guardian </a:t>
            </a:r>
          </a:p>
          <a:p>
            <a:r>
              <a:rPr lang="en-GB" sz="1600" smtClean="0">
                <a:sym typeface="Wingdings 3"/>
              </a:rPr>
              <a:t></a:t>
            </a:r>
            <a:r>
              <a:rPr lang="en-GB" sz="1600" smtClean="0"/>
              <a:t>SP: Artisan/Explorer</a:t>
            </a:r>
          </a:p>
          <a:p>
            <a:endParaRPr lang="en-GB" b="1"/>
          </a:p>
        </p:txBody>
      </p:sp>
      <p:sp>
        <p:nvSpPr>
          <p:cNvPr id="17" name="TextBox 16"/>
          <p:cNvSpPr txBox="1"/>
          <p:nvPr/>
        </p:nvSpPr>
        <p:spPr>
          <a:xfrm>
            <a:off x="323528" y="5877272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smtClean="0"/>
              <a:t>4 Temperaments </a:t>
            </a:r>
            <a:br>
              <a:rPr lang="en-GB" b="1" smtClean="0"/>
            </a:br>
            <a:r>
              <a:rPr lang="en-GB" b="1" smtClean="0"/>
              <a:t>EI-JP:</a:t>
            </a:r>
            <a:endParaRPr lang="en-GB" b="1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7667474" y="2349750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mtClean="0"/>
              <a:t>IP: </a:t>
            </a:r>
            <a:br>
              <a:rPr lang="en-GB" smtClean="0"/>
            </a:br>
            <a:r>
              <a:rPr lang="en-GB" smtClean="0"/>
              <a:t>Phlegmatic</a:t>
            </a:r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 rot="16200000">
            <a:off x="7667474" y="3933926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mtClean="0"/>
              <a:t>EP:</a:t>
            </a:r>
            <a:br>
              <a:rPr lang="en-GB" smtClean="0"/>
            </a:br>
            <a:r>
              <a:rPr lang="en-GB" smtClean="0"/>
              <a:t> Sanguine</a:t>
            </a:r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 rot="16200000">
            <a:off x="7667474" y="5302078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mtClean="0"/>
              <a:t>EJ:</a:t>
            </a:r>
            <a:br>
              <a:rPr lang="en-GB" smtClean="0"/>
            </a:br>
            <a:r>
              <a:rPr lang="en-GB" smtClean="0"/>
              <a:t> Choleric</a:t>
            </a:r>
            <a:endParaRPr lang="en-GB"/>
          </a:p>
        </p:txBody>
      </p:sp>
      <p:sp>
        <p:nvSpPr>
          <p:cNvPr id="10" name="Rounded Rectangle 9"/>
          <p:cNvSpPr/>
          <p:nvPr/>
        </p:nvSpPr>
        <p:spPr>
          <a:xfrm>
            <a:off x="2627784" y="3429000"/>
            <a:ext cx="2736304" cy="3024336"/>
          </a:xfrm>
          <a:prstGeom prst="roundRect">
            <a:avLst>
              <a:gd name="adj" fmla="val 7873"/>
            </a:avLst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smtClean="0">
                <a:solidFill>
                  <a:srgbClr val="C00000"/>
                </a:solidFill>
              </a:rPr>
              <a:t>Dominance</a:t>
            </a:r>
            <a:endParaRPr lang="en-GB" b="1">
              <a:solidFill>
                <a:srgbClr val="C00000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627784" y="404664"/>
            <a:ext cx="2736304" cy="3024336"/>
          </a:xfrm>
          <a:prstGeom prst="roundRect">
            <a:avLst>
              <a:gd name="adj" fmla="val 7873"/>
            </a:avLst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smtClean="0">
                <a:solidFill>
                  <a:schemeClr val="accent6"/>
                </a:solidFill>
              </a:rPr>
              <a:t>Conscientiousness</a:t>
            </a:r>
            <a:endParaRPr lang="en-GB" b="1">
              <a:solidFill>
                <a:schemeClr val="accent6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364088" y="404664"/>
            <a:ext cx="2736304" cy="3024336"/>
          </a:xfrm>
          <a:prstGeom prst="roundRect">
            <a:avLst>
              <a:gd name="adj" fmla="val 7873"/>
            </a:avLst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smtClean="0">
                <a:solidFill>
                  <a:srgbClr val="0070C0"/>
                </a:solidFill>
              </a:rPr>
              <a:t>Steady</a:t>
            </a:r>
            <a:endParaRPr lang="en-GB" b="1">
              <a:solidFill>
                <a:srgbClr val="0070C0"/>
              </a:solidFill>
            </a:endParaRPr>
          </a:p>
        </p:txBody>
      </p:sp>
      <p:grpSp>
        <p:nvGrpSpPr>
          <p:cNvPr id="2" name="Group 30"/>
          <p:cNvGrpSpPr/>
          <p:nvPr/>
        </p:nvGrpSpPr>
        <p:grpSpPr>
          <a:xfrm>
            <a:off x="2618491" y="2564903"/>
            <a:ext cx="4420367" cy="4320481"/>
            <a:chOff x="2681206" y="2564904"/>
            <a:chExt cx="4420367" cy="4320481"/>
          </a:xfrm>
        </p:grpSpPr>
        <p:sp>
          <p:nvSpPr>
            <p:cNvPr id="22" name="TextBox 21"/>
            <p:cNvSpPr txBox="1"/>
            <p:nvPr/>
          </p:nvSpPr>
          <p:spPr>
            <a:xfrm rot="16200000">
              <a:off x="1893764" y="5728611"/>
              <a:ext cx="19442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mtClean="0">
                  <a:solidFill>
                    <a:schemeClr val="bg1">
                      <a:lumMod val="65000"/>
                    </a:schemeClr>
                  </a:solidFill>
                </a:rPr>
                <a:t>NTJ: Coordinator</a:t>
              </a:r>
              <a:endParaRPr lang="en-GB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 rot="16200000">
              <a:off x="3496526" y="3352346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mtClean="0">
                  <a:solidFill>
                    <a:schemeClr val="bg1">
                      <a:lumMod val="65000"/>
                    </a:schemeClr>
                  </a:solidFill>
                </a:rPr>
                <a:t>STP: Operator</a:t>
              </a:r>
              <a:endParaRPr lang="en-GB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 rot="16200000">
              <a:off x="4666072" y="3316343"/>
              <a:ext cx="187220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mtClean="0">
                  <a:solidFill>
                    <a:schemeClr val="bg1">
                      <a:lumMod val="65000"/>
                    </a:schemeClr>
                  </a:solidFill>
                </a:rPr>
                <a:t>SFP: Entertainer</a:t>
              </a:r>
              <a:endParaRPr lang="en-GB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 rot="16200000">
              <a:off x="5962216" y="3316343"/>
              <a:ext cx="187220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mtClean="0">
                  <a:solidFill>
                    <a:schemeClr val="bg1">
                      <a:lumMod val="65000"/>
                    </a:schemeClr>
                  </a:solidFill>
                </a:rPr>
                <a:t>NFP: Advocate</a:t>
              </a:r>
              <a:endParaRPr lang="en-GB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 rot="16200000">
              <a:off x="3271210" y="5728610"/>
              <a:ext cx="19442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mtClean="0">
                  <a:solidFill>
                    <a:schemeClr val="bg1">
                      <a:lumMod val="65000"/>
                    </a:schemeClr>
                  </a:solidFill>
                </a:rPr>
                <a:t>STJ: Admin</a:t>
              </a:r>
              <a:endParaRPr lang="en-GB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 rot="16200000">
              <a:off x="4639362" y="5728610"/>
              <a:ext cx="19442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mtClean="0">
                  <a:solidFill>
                    <a:schemeClr val="bg1">
                      <a:lumMod val="65000"/>
                    </a:schemeClr>
                  </a:solidFill>
                </a:rPr>
                <a:t>SFJ: Conservator</a:t>
              </a:r>
              <a:endParaRPr lang="en-GB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 rot="16200000">
              <a:off x="5944799" y="5728611"/>
              <a:ext cx="19442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mtClean="0">
                  <a:solidFill>
                    <a:schemeClr val="bg1">
                      <a:lumMod val="65000"/>
                    </a:schemeClr>
                  </a:solidFill>
                </a:rPr>
                <a:t>NFJ: Mentor</a:t>
              </a:r>
              <a:endParaRPr lang="en-GB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 rot="16200000">
              <a:off x="2037781" y="3280338"/>
              <a:ext cx="16561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mtClean="0">
                  <a:solidFill>
                    <a:schemeClr val="bg1">
                      <a:lumMod val="65000"/>
                    </a:schemeClr>
                  </a:solidFill>
                </a:rPr>
                <a:t>NTP: Engineer</a:t>
              </a:r>
              <a:endParaRPr lang="en-GB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62508" y="332656"/>
            <a:ext cx="5435302" cy="621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" name="Rounded Rectangle 57"/>
          <p:cNvSpPr/>
          <p:nvPr/>
        </p:nvSpPr>
        <p:spPr>
          <a:xfrm>
            <a:off x="2627784" y="404664"/>
            <a:ext cx="2736304" cy="3024336"/>
          </a:xfrm>
          <a:prstGeom prst="roundRect">
            <a:avLst>
              <a:gd name="adj" fmla="val 7873"/>
            </a:avLst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smtClean="0">
                <a:solidFill>
                  <a:srgbClr val="0070C0"/>
                </a:solidFill>
              </a:rPr>
              <a:t>Conscientiousness</a:t>
            </a:r>
            <a:endParaRPr lang="en-GB" b="1">
              <a:solidFill>
                <a:srgbClr val="0070C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 rot="16200000">
            <a:off x="7703479" y="873586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mtClean="0"/>
              <a:t>IJ:</a:t>
            </a:r>
            <a:br>
              <a:rPr lang="en-GB" smtClean="0"/>
            </a:br>
            <a:r>
              <a:rPr lang="en-GB" smtClean="0"/>
              <a:t> Melancholic</a:t>
            </a:r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4202668" y="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ST: Logic</a:t>
            </a:r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5498812" y="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SF: Control</a:t>
            </a:r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6938972" y="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NF: People</a:t>
            </a:r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2834516" y="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NT: Vision</a:t>
            </a:r>
            <a:endParaRPr lang="en-GB"/>
          </a:p>
        </p:txBody>
      </p:sp>
      <p:sp>
        <p:nvSpPr>
          <p:cNvPr id="64" name="Rounded Rectangle 63"/>
          <p:cNvSpPr/>
          <p:nvPr/>
        </p:nvSpPr>
        <p:spPr>
          <a:xfrm>
            <a:off x="5364088" y="3429000"/>
            <a:ext cx="2736304" cy="3024336"/>
          </a:xfrm>
          <a:prstGeom prst="roundRect">
            <a:avLst>
              <a:gd name="adj" fmla="val 7873"/>
            </a:avLst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smtClean="0">
                <a:solidFill>
                  <a:srgbClr val="FFC000"/>
                </a:solidFill>
              </a:rPr>
              <a:t>Influence</a:t>
            </a:r>
            <a:endParaRPr lang="en-GB" b="1">
              <a:solidFill>
                <a:srgbClr val="FFC000"/>
              </a:solidFill>
            </a:endParaRPr>
          </a:p>
        </p:txBody>
      </p:sp>
      <p:sp>
        <p:nvSpPr>
          <p:cNvPr id="65" name="Rounded Rectangle 64"/>
          <p:cNvSpPr/>
          <p:nvPr/>
        </p:nvSpPr>
        <p:spPr>
          <a:xfrm>
            <a:off x="5364088" y="404664"/>
            <a:ext cx="2736304" cy="3024336"/>
          </a:xfrm>
          <a:prstGeom prst="roundRect">
            <a:avLst>
              <a:gd name="adj" fmla="val 7873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smtClean="0">
                <a:solidFill>
                  <a:srgbClr val="00B050"/>
                </a:solidFill>
              </a:rPr>
              <a:t>Steady</a:t>
            </a:r>
            <a:endParaRPr lang="en-GB" b="1">
              <a:solidFill>
                <a:srgbClr val="00B050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88032" y="0"/>
            <a:ext cx="212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smtClean="0"/>
              <a:t>Herrmann’s SN-TF:</a:t>
            </a:r>
            <a:endParaRPr lang="en-GB" b="1"/>
          </a:p>
        </p:txBody>
      </p:sp>
      <p:sp>
        <p:nvSpPr>
          <p:cNvPr id="67" name="TextBox 66"/>
          <p:cNvSpPr txBox="1"/>
          <p:nvPr/>
        </p:nvSpPr>
        <p:spPr>
          <a:xfrm>
            <a:off x="251520" y="609329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smtClean="0"/>
              <a:t>DiSC’s EI-TF:</a:t>
            </a:r>
            <a:endParaRPr lang="en-GB" b="1"/>
          </a:p>
        </p:txBody>
      </p:sp>
      <p:sp>
        <p:nvSpPr>
          <p:cNvPr id="68" name="TextBox 67"/>
          <p:cNvSpPr txBox="1"/>
          <p:nvPr/>
        </p:nvSpPr>
        <p:spPr>
          <a:xfrm>
            <a:off x="251520" y="620688"/>
            <a:ext cx="252028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smtClean="0"/>
              <a:t>Keirsey: </a:t>
            </a:r>
          </a:p>
          <a:p>
            <a:r>
              <a:rPr lang="en-GB" sz="1600" smtClean="0">
                <a:sym typeface="Wingdings 2"/>
              </a:rPr>
              <a:t></a:t>
            </a:r>
            <a:r>
              <a:rPr lang="en-GB" sz="1600" smtClean="0"/>
              <a:t>NT: Rational/Analyst </a:t>
            </a:r>
          </a:p>
          <a:p>
            <a:r>
              <a:rPr lang="en-GB" sz="1600" smtClean="0">
                <a:sym typeface="Wingdings 2"/>
              </a:rPr>
              <a:t></a:t>
            </a:r>
            <a:r>
              <a:rPr lang="en-GB" sz="1600" smtClean="0"/>
              <a:t>NF: Idealist/Diplomat </a:t>
            </a:r>
          </a:p>
          <a:p>
            <a:r>
              <a:rPr lang="en-GB" sz="1600" smtClean="0">
                <a:sym typeface="Wingdings 2"/>
              </a:rPr>
              <a:t></a:t>
            </a:r>
            <a:r>
              <a:rPr lang="en-GB" sz="1600" smtClean="0"/>
              <a:t>SJ: Sentinel/Guardian </a:t>
            </a:r>
          </a:p>
          <a:p>
            <a:r>
              <a:rPr lang="en-GB" sz="1600" smtClean="0">
                <a:sym typeface="Wingdings 3"/>
              </a:rPr>
              <a:t></a:t>
            </a:r>
            <a:r>
              <a:rPr lang="en-GB" sz="1600" smtClean="0"/>
              <a:t>SP: Artisan/Explorer</a:t>
            </a:r>
          </a:p>
          <a:p>
            <a:endParaRPr lang="en-GB" b="1"/>
          </a:p>
        </p:txBody>
      </p:sp>
      <p:sp>
        <p:nvSpPr>
          <p:cNvPr id="69" name="TextBox 68"/>
          <p:cNvSpPr txBox="1"/>
          <p:nvPr/>
        </p:nvSpPr>
        <p:spPr>
          <a:xfrm>
            <a:off x="251520" y="4581128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smtClean="0"/>
              <a:t>4 Temperaments </a:t>
            </a:r>
            <a:br>
              <a:rPr lang="en-GB" b="1" smtClean="0"/>
            </a:br>
            <a:r>
              <a:rPr lang="en-GB" b="1" smtClean="0"/>
              <a:t>EI-JP:</a:t>
            </a:r>
            <a:endParaRPr lang="en-GB" b="1"/>
          </a:p>
        </p:txBody>
      </p:sp>
      <p:sp>
        <p:nvSpPr>
          <p:cNvPr id="70" name="TextBox 69"/>
          <p:cNvSpPr txBox="1"/>
          <p:nvPr/>
        </p:nvSpPr>
        <p:spPr>
          <a:xfrm rot="16200000">
            <a:off x="7667474" y="2349750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mtClean="0"/>
              <a:t>IP: </a:t>
            </a:r>
            <a:br>
              <a:rPr lang="en-GB" smtClean="0"/>
            </a:br>
            <a:r>
              <a:rPr lang="en-GB" smtClean="0"/>
              <a:t>Phlegmatic</a:t>
            </a:r>
            <a:endParaRPr lang="en-GB"/>
          </a:p>
        </p:txBody>
      </p:sp>
      <p:sp>
        <p:nvSpPr>
          <p:cNvPr id="71" name="TextBox 70"/>
          <p:cNvSpPr txBox="1"/>
          <p:nvPr/>
        </p:nvSpPr>
        <p:spPr>
          <a:xfrm rot="16200000">
            <a:off x="7667474" y="3933926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mtClean="0"/>
              <a:t>EP:</a:t>
            </a:r>
            <a:br>
              <a:rPr lang="en-GB" smtClean="0"/>
            </a:br>
            <a:r>
              <a:rPr lang="en-GB" smtClean="0"/>
              <a:t> Sanguine</a:t>
            </a:r>
            <a:endParaRPr lang="en-GB"/>
          </a:p>
        </p:txBody>
      </p:sp>
      <p:sp>
        <p:nvSpPr>
          <p:cNvPr id="72" name="TextBox 71"/>
          <p:cNvSpPr txBox="1"/>
          <p:nvPr/>
        </p:nvSpPr>
        <p:spPr>
          <a:xfrm rot="16200000">
            <a:off x="7667474" y="5302078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mtClean="0"/>
              <a:t>EJ:</a:t>
            </a:r>
            <a:br>
              <a:rPr lang="en-GB" smtClean="0"/>
            </a:br>
            <a:r>
              <a:rPr lang="en-GB" smtClean="0"/>
              <a:t> Choleric</a:t>
            </a:r>
            <a:endParaRPr lang="en-GB"/>
          </a:p>
        </p:txBody>
      </p:sp>
      <p:sp>
        <p:nvSpPr>
          <p:cNvPr id="73" name="TextBox 72"/>
          <p:cNvSpPr txBox="1"/>
          <p:nvPr/>
        </p:nvSpPr>
        <p:spPr>
          <a:xfrm rot="16200000">
            <a:off x="1975066" y="328033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>
                <a:solidFill>
                  <a:schemeClr val="bg1">
                    <a:lumMod val="65000"/>
                  </a:schemeClr>
                </a:solidFill>
              </a:rPr>
              <a:t>NTP: Engineer</a:t>
            </a:r>
            <a:endParaRPr lang="en-GB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 rot="16200000">
            <a:off x="1831049" y="5728611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>
                <a:solidFill>
                  <a:schemeClr val="bg1">
                    <a:lumMod val="65000"/>
                  </a:schemeClr>
                </a:solidFill>
              </a:rPr>
              <a:t>NTJ: Coordinator</a:t>
            </a:r>
            <a:endParaRPr lang="en-GB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 rot="16200000">
            <a:off x="3496526" y="335234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>
                <a:solidFill>
                  <a:schemeClr val="bg1">
                    <a:lumMod val="65000"/>
                  </a:schemeClr>
                </a:solidFill>
              </a:rPr>
              <a:t>STP: Operator</a:t>
            </a:r>
            <a:endParaRPr lang="en-GB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 rot="16200000">
            <a:off x="4612650" y="3316343"/>
            <a:ext cx="1872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>
                <a:solidFill>
                  <a:schemeClr val="bg1">
                    <a:lumMod val="65000"/>
                  </a:schemeClr>
                </a:solidFill>
              </a:rPr>
              <a:t>SFP: Entertainer</a:t>
            </a:r>
            <a:endParaRPr lang="en-GB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 rot="16200000">
            <a:off x="5971509" y="3316343"/>
            <a:ext cx="1872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>
                <a:solidFill>
                  <a:schemeClr val="bg1">
                    <a:lumMod val="65000"/>
                  </a:schemeClr>
                </a:solidFill>
              </a:rPr>
              <a:t>NFP: Advocate</a:t>
            </a:r>
            <a:endParaRPr lang="en-GB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 rot="16200000">
            <a:off x="3271210" y="572861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>
                <a:solidFill>
                  <a:schemeClr val="bg1">
                    <a:lumMod val="65000"/>
                  </a:schemeClr>
                </a:solidFill>
              </a:rPr>
              <a:t>STJ: Admin</a:t>
            </a:r>
            <a:endParaRPr lang="en-GB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 rot="16200000">
            <a:off x="4639362" y="572861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>
                <a:solidFill>
                  <a:schemeClr val="bg1">
                    <a:lumMod val="65000"/>
                  </a:schemeClr>
                </a:solidFill>
              </a:rPr>
              <a:t>SFJ: Conservator</a:t>
            </a:r>
            <a:endParaRPr lang="en-GB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 rot="16200000">
            <a:off x="5944799" y="5728611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>
                <a:solidFill>
                  <a:schemeClr val="bg1">
                    <a:lumMod val="65000"/>
                  </a:schemeClr>
                </a:solidFill>
              </a:rPr>
              <a:t>NFJ: Mentor</a:t>
            </a:r>
            <a:endParaRPr lang="en-GB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2627784" y="3429000"/>
            <a:ext cx="2736304" cy="3024336"/>
          </a:xfrm>
          <a:prstGeom prst="roundRect">
            <a:avLst>
              <a:gd name="adj" fmla="val 7873"/>
            </a:avLst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smtClean="0">
                <a:solidFill>
                  <a:srgbClr val="C00000"/>
                </a:solidFill>
              </a:rPr>
              <a:t>Dominance</a:t>
            </a:r>
            <a:endParaRPr lang="en-GB" b="1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3832</TotalTime>
  <Words>254</Words>
  <Application>Microsoft Office PowerPoint</Application>
  <PresentationFormat>On-screen Show (4:3)</PresentationFormat>
  <Paragraphs>102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Matthieu</dc:creator>
  <cp:lastModifiedBy>Matthieu</cp:lastModifiedBy>
  <cp:revision>139</cp:revision>
  <dcterms:created xsi:type="dcterms:W3CDTF">2015-02-04T04:05:09Z</dcterms:created>
  <dcterms:modified xsi:type="dcterms:W3CDTF">2017-05-22T06:28:02Z</dcterms:modified>
</cp:coreProperties>
</file>