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FD4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39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6E526-39B8-474D-A8F6-76D87DBE7A3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9B38A-F337-4D3C-8D7C-19BD9B4C2EB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35F88-3D3D-485E-89EA-5AFE76058072}" type="datetimeFigureOut">
              <a:rPr lang="en-GB" smtClean="0"/>
              <a:pPr/>
              <a:t>2026-08-23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76D5D-FE7D-4627-B620-6EB3B48A209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1923678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“</a:t>
            </a:r>
            <a:r>
              <a:rPr lang="en-GB" dirty="0" err="1" smtClean="0">
                <a:solidFill>
                  <a:schemeClr val="accent1"/>
                </a:solidFill>
              </a:rPr>
              <a:t>Fuggi</a:t>
            </a:r>
            <a:r>
              <a:rPr lang="en-GB" dirty="0" smtClean="0">
                <a:solidFill>
                  <a:schemeClr val="accent1"/>
                </a:solidFill>
              </a:rPr>
              <a:t> </a:t>
            </a:r>
            <a:r>
              <a:rPr lang="en-GB" dirty="0" err="1" smtClean="0">
                <a:solidFill>
                  <a:schemeClr val="accent1"/>
                </a:solidFill>
              </a:rPr>
              <a:t>fuggi</a:t>
            </a:r>
            <a:r>
              <a:rPr lang="en-GB" dirty="0" smtClean="0">
                <a:solidFill>
                  <a:schemeClr val="accent1"/>
                </a:solidFill>
              </a:rPr>
              <a:t> </a:t>
            </a:r>
            <a:r>
              <a:rPr lang="en-GB" dirty="0" err="1" smtClean="0">
                <a:solidFill>
                  <a:schemeClr val="accent1"/>
                </a:solidFill>
              </a:rPr>
              <a:t>fuggi</a:t>
            </a:r>
            <a:r>
              <a:rPr lang="en-GB" dirty="0" smtClean="0">
                <a:solidFill>
                  <a:schemeClr val="accent1"/>
                </a:solidFill>
              </a:rPr>
              <a:t>”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La </a:t>
            </a:r>
            <a:r>
              <a:rPr lang="en-GB" dirty="0" err="1" smtClean="0">
                <a:solidFill>
                  <a:schemeClr val="accent1"/>
                </a:solidFill>
              </a:rPr>
              <a:t>Mantovana</a:t>
            </a:r>
            <a:r>
              <a:rPr lang="en-GB" dirty="0" smtClean="0">
                <a:solidFill>
                  <a:schemeClr val="accent1"/>
                </a:solidFill>
              </a:rPr>
              <a:t/>
            </a:r>
            <a:br>
              <a:rPr lang="en-GB" dirty="0" smtClean="0">
                <a:solidFill>
                  <a:schemeClr val="accent1"/>
                </a:solidFill>
              </a:rPr>
            </a:br>
            <a:r>
              <a:rPr lang="en-GB" dirty="0" smtClean="0">
                <a:solidFill>
                  <a:schemeClr val="accent1"/>
                </a:solidFill>
              </a:rPr>
              <a:t>(1645, </a:t>
            </a:r>
            <a:r>
              <a:rPr lang="en-GB" dirty="0" smtClean="0">
                <a:solidFill>
                  <a:schemeClr val="accent1"/>
                </a:solidFill>
              </a:rPr>
              <a:t>Italy)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3930175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“</a:t>
            </a:r>
            <a:r>
              <a:rPr lang="en-GB" dirty="0" err="1" smtClean="0">
                <a:solidFill>
                  <a:srgbClr val="C00000"/>
                </a:solidFill>
              </a:rPr>
              <a:t>Ik</a:t>
            </a:r>
            <a:r>
              <a:rPr lang="en-GB" dirty="0" smtClean="0">
                <a:solidFill>
                  <a:srgbClr val="C00000"/>
                </a:solidFill>
              </a:rPr>
              <a:t> </a:t>
            </a:r>
            <a:r>
              <a:rPr lang="en-GB" dirty="0" err="1" smtClean="0">
                <a:solidFill>
                  <a:srgbClr val="C00000"/>
                </a:solidFill>
              </a:rPr>
              <a:t>zag</a:t>
            </a:r>
            <a:r>
              <a:rPr lang="en-GB" dirty="0" smtClean="0">
                <a:solidFill>
                  <a:srgbClr val="C00000"/>
                </a:solidFill>
              </a:rPr>
              <a:t> Cecilia </a:t>
            </a:r>
            <a:r>
              <a:rPr lang="en-GB" dirty="0" err="1" smtClean="0">
                <a:solidFill>
                  <a:srgbClr val="C00000"/>
                </a:solidFill>
              </a:rPr>
              <a:t>komen</a:t>
            </a:r>
            <a:r>
              <a:rPr lang="en-GB" dirty="0" smtClean="0">
                <a:solidFill>
                  <a:srgbClr val="C00000"/>
                </a:solidFill>
              </a:rPr>
              <a:t>”</a:t>
            </a:r>
            <a:br>
              <a:rPr lang="en-GB" dirty="0" smtClean="0">
                <a:solidFill>
                  <a:srgbClr val="C00000"/>
                </a:solidFill>
              </a:rPr>
            </a:br>
            <a:r>
              <a:rPr lang="en-GB" dirty="0" smtClean="0">
                <a:solidFill>
                  <a:srgbClr val="C00000"/>
                </a:solidFill>
              </a:rPr>
              <a:t>(~1650, </a:t>
            </a:r>
            <a:r>
              <a:rPr lang="en-GB" dirty="0" smtClean="0">
                <a:solidFill>
                  <a:srgbClr val="C00000"/>
                </a:solidFill>
              </a:rPr>
              <a:t>Holland)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6256" y="144589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“</a:t>
            </a:r>
            <a:r>
              <a:rPr lang="en-GB" dirty="0" err="1" smtClean="0"/>
              <a:t>Carul</a:t>
            </a:r>
            <a:r>
              <a:rPr lang="en-GB" dirty="0" smtClean="0"/>
              <a:t> cu </a:t>
            </a:r>
            <a:r>
              <a:rPr lang="en-GB" dirty="0" err="1" smtClean="0"/>
              <a:t>Boi</a:t>
            </a:r>
            <a:r>
              <a:rPr lang="en-GB" dirty="0" smtClean="0"/>
              <a:t>”</a:t>
            </a:r>
            <a:br>
              <a:rPr lang="en-GB" dirty="0" smtClean="0"/>
            </a:br>
            <a:r>
              <a:rPr lang="en-GB" dirty="0" smtClean="0"/>
              <a:t>(1960?, </a:t>
            </a:r>
            <a:r>
              <a:rPr lang="en-GB" dirty="0" smtClean="0"/>
              <a:t>Romania)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2959372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“</a:t>
            </a:r>
            <a:r>
              <a:rPr lang="en-GB" dirty="0" err="1" smtClean="0"/>
              <a:t>Hatiqvah</a:t>
            </a:r>
            <a:r>
              <a:rPr lang="en-GB" dirty="0" smtClean="0"/>
              <a:t>”</a:t>
            </a:r>
            <a:br>
              <a:rPr lang="en-GB" dirty="0" smtClean="0"/>
            </a:br>
            <a:r>
              <a:rPr lang="en-GB" dirty="0" smtClean="0"/>
              <a:t>(1888 </a:t>
            </a:r>
            <a:r>
              <a:rPr lang="en-GB" dirty="0" smtClean="0"/>
              <a:t>Moldova, </a:t>
            </a:r>
            <a:r>
              <a:rPr lang="en-GB" dirty="0" smtClean="0"/>
              <a:t>Samuel Cohen)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2309995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accent1"/>
                </a:solidFill>
              </a:rPr>
              <a:t>Rhapsodie</a:t>
            </a:r>
            <a:r>
              <a:rPr lang="en-GB" dirty="0" smtClean="0">
                <a:solidFill>
                  <a:schemeClr val="accent1"/>
                </a:solidFill>
              </a:rPr>
              <a:t> </a:t>
            </a:r>
            <a:r>
              <a:rPr lang="en-GB" dirty="0" err="1" smtClean="0">
                <a:solidFill>
                  <a:schemeClr val="accent1"/>
                </a:solidFill>
              </a:rPr>
              <a:t>Bretonne</a:t>
            </a:r>
            <a:r>
              <a:rPr lang="en-GB" dirty="0" smtClean="0">
                <a:solidFill>
                  <a:schemeClr val="accent1"/>
                </a:solidFill>
              </a:rPr>
              <a:t/>
            </a:r>
            <a:br>
              <a:rPr lang="en-GB" dirty="0" smtClean="0">
                <a:solidFill>
                  <a:schemeClr val="accent1"/>
                </a:solidFill>
              </a:rPr>
            </a:br>
            <a:r>
              <a:rPr lang="en-GB" dirty="0" smtClean="0">
                <a:solidFill>
                  <a:schemeClr val="accent1"/>
                </a:solidFill>
              </a:rPr>
              <a:t>(1891 France, St </a:t>
            </a:r>
            <a:r>
              <a:rPr lang="en-GB" dirty="0" err="1" smtClean="0">
                <a:solidFill>
                  <a:schemeClr val="accent1"/>
                </a:solidFill>
              </a:rPr>
              <a:t>Saens</a:t>
            </a:r>
            <a:r>
              <a:rPr lang="en-GB" dirty="0" smtClean="0">
                <a:solidFill>
                  <a:schemeClr val="accent1"/>
                </a:solidFill>
              </a:rPr>
              <a:t>)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4" name="Curved Connector 13"/>
          <p:cNvCxnSpPr>
            <a:stCxn id="4" idx="3"/>
            <a:endCxn id="9" idx="1"/>
          </p:cNvCxnSpPr>
          <p:nvPr/>
        </p:nvCxnSpPr>
        <p:spPr>
          <a:xfrm>
            <a:off x="3347864" y="2385343"/>
            <a:ext cx="2952328" cy="24781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>
            <a:stCxn id="4" idx="3"/>
            <a:endCxn id="7" idx="1"/>
          </p:cNvCxnSpPr>
          <p:nvPr/>
        </p:nvCxnSpPr>
        <p:spPr>
          <a:xfrm flipV="1">
            <a:off x="3347864" y="1769065"/>
            <a:ext cx="3528392" cy="6162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4" idx="3"/>
            <a:endCxn id="8" idx="1"/>
          </p:cNvCxnSpPr>
          <p:nvPr/>
        </p:nvCxnSpPr>
        <p:spPr>
          <a:xfrm>
            <a:off x="3347864" y="2385343"/>
            <a:ext cx="2736304" cy="103569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940152" y="393148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“</a:t>
            </a:r>
            <a:r>
              <a:rPr lang="en-GB" dirty="0" err="1" smtClean="0">
                <a:solidFill>
                  <a:srgbClr val="C00000"/>
                </a:solidFill>
              </a:rPr>
              <a:t>Moldau</a:t>
            </a:r>
            <a:r>
              <a:rPr lang="en-GB" dirty="0" smtClean="0">
                <a:solidFill>
                  <a:srgbClr val="C00000"/>
                </a:solidFill>
              </a:rPr>
              <a:t>”</a:t>
            </a:r>
            <a:br>
              <a:rPr lang="en-GB" dirty="0" smtClean="0">
                <a:solidFill>
                  <a:srgbClr val="C00000"/>
                </a:solidFill>
              </a:rPr>
            </a:br>
            <a:r>
              <a:rPr lang="en-GB" dirty="0" smtClean="0">
                <a:solidFill>
                  <a:srgbClr val="C00000"/>
                </a:solidFill>
              </a:rPr>
              <a:t>(1879, </a:t>
            </a:r>
            <a:r>
              <a:rPr lang="en-GB" dirty="0" smtClean="0">
                <a:solidFill>
                  <a:srgbClr val="C00000"/>
                </a:solidFill>
              </a:rPr>
              <a:t>Czechoslovakia</a:t>
            </a:r>
            <a:r>
              <a:rPr lang="en-GB" dirty="0" smtClean="0">
                <a:solidFill>
                  <a:srgbClr val="C00000"/>
                </a:solidFill>
              </a:rPr>
              <a:t>, Smetana</a:t>
            </a:r>
            <a:r>
              <a:rPr lang="en-GB" dirty="0" smtClean="0">
                <a:solidFill>
                  <a:srgbClr val="C00000"/>
                </a:solidFill>
              </a:rPr>
              <a:t>)</a:t>
            </a:r>
            <a:endParaRPr lang="en-GB" dirty="0">
              <a:solidFill>
                <a:srgbClr val="C00000"/>
              </a:solidFill>
            </a:endParaRPr>
          </a:p>
        </p:txBody>
      </p:sp>
      <p:cxnSp>
        <p:nvCxnSpPr>
          <p:cNvPr id="27" name="Curved Connector 26"/>
          <p:cNvCxnSpPr>
            <a:stCxn id="6" idx="3"/>
            <a:endCxn id="26" idx="1"/>
          </p:cNvCxnSpPr>
          <p:nvPr/>
        </p:nvCxnSpPr>
        <p:spPr>
          <a:xfrm>
            <a:off x="4139952" y="4253341"/>
            <a:ext cx="1800200" cy="1398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3275857" y="1229875"/>
            <a:ext cx="2405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“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Kateryna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Kucheryava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 “</a:t>
            </a:r>
            <a:b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(~XVII?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Ukrain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7" name="Curved Connector 36"/>
          <p:cNvCxnSpPr>
            <a:stCxn id="4" idx="0"/>
            <a:endCxn id="33" idx="1"/>
          </p:cNvCxnSpPr>
          <p:nvPr/>
        </p:nvCxnSpPr>
        <p:spPr>
          <a:xfrm rot="5400000" flipH="1" flipV="1">
            <a:off x="2640488" y="1288310"/>
            <a:ext cx="370637" cy="900101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Curved Connector 36"/>
          <p:cNvCxnSpPr>
            <a:stCxn id="33" idx="3"/>
            <a:endCxn id="7" idx="1"/>
          </p:cNvCxnSpPr>
          <p:nvPr/>
        </p:nvCxnSpPr>
        <p:spPr>
          <a:xfrm>
            <a:off x="5681644" y="1553041"/>
            <a:ext cx="1194612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195736" y="1175869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</a:rPr>
              <a:t>Major</a:t>
            </a:r>
            <a:endParaRPr lang="en-GB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</a:rPr>
              <a:t>binary</a:t>
            </a:r>
            <a:endParaRPr lang="en-GB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619672" y="2949793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B050"/>
                </a:solidFill>
              </a:rPr>
              <a:t>Source </a:t>
            </a:r>
            <a:r>
              <a:rPr lang="en-GB" dirty="0" smtClean="0">
                <a:solidFill>
                  <a:srgbClr val="00B050"/>
                </a:solidFill>
              </a:rPr>
              <a:t>of the central phrase</a:t>
            </a:r>
            <a:endParaRPr lang="en-GB" dirty="0">
              <a:solidFill>
                <a:srgbClr val="00B050"/>
              </a:solidFill>
            </a:endParaRPr>
          </a:p>
        </p:txBody>
      </p:sp>
      <p:cxnSp>
        <p:nvCxnSpPr>
          <p:cNvPr id="48" name="Curved Connector 47"/>
          <p:cNvCxnSpPr>
            <a:stCxn id="47" idx="3"/>
            <a:endCxn id="8" idx="1"/>
          </p:cNvCxnSpPr>
          <p:nvPr/>
        </p:nvCxnSpPr>
        <p:spPr>
          <a:xfrm>
            <a:off x="3275856" y="3272959"/>
            <a:ext cx="2808312" cy="148078"/>
          </a:xfrm>
          <a:prstGeom prst="curvedConnector3">
            <a:avLst>
              <a:gd name="adj1" fmla="val 50000"/>
            </a:avLst>
          </a:prstGeom>
          <a:ln>
            <a:solidFill>
              <a:srgbClr val="4EFD45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Curved Connector 47"/>
          <p:cNvCxnSpPr>
            <a:stCxn id="47" idx="3"/>
            <a:endCxn id="7" idx="1"/>
          </p:cNvCxnSpPr>
          <p:nvPr/>
        </p:nvCxnSpPr>
        <p:spPr>
          <a:xfrm flipV="1">
            <a:off x="3275856" y="1769065"/>
            <a:ext cx="3600400" cy="1503894"/>
          </a:xfrm>
          <a:prstGeom prst="curvedConnector3">
            <a:avLst>
              <a:gd name="adj1" fmla="val 50000"/>
            </a:avLst>
          </a:prstGeom>
          <a:ln>
            <a:solidFill>
              <a:srgbClr val="4EFD45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-1016" y="2805629"/>
            <a:ext cx="82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Source Q</a:t>
            </a:r>
            <a:br>
              <a:rPr lang="en-GB" dirty="0" smtClean="0"/>
            </a:br>
            <a:r>
              <a:rPr lang="en-GB" dirty="0" smtClean="0"/>
              <a:t>(?)</a:t>
            </a:r>
            <a:endParaRPr lang="en-GB" dirty="0"/>
          </a:p>
        </p:txBody>
      </p:sp>
      <p:cxnSp>
        <p:nvCxnSpPr>
          <p:cNvPr id="94" name="Curved Connector 93"/>
          <p:cNvCxnSpPr>
            <a:stCxn id="88" idx="3"/>
            <a:endCxn id="4" idx="1"/>
          </p:cNvCxnSpPr>
          <p:nvPr/>
        </p:nvCxnSpPr>
        <p:spPr>
          <a:xfrm flipV="1">
            <a:off x="827584" y="2385343"/>
            <a:ext cx="576064" cy="881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8" name="Curved Connector 93"/>
          <p:cNvCxnSpPr>
            <a:stCxn id="88" idx="3"/>
            <a:endCxn id="6" idx="1"/>
          </p:cNvCxnSpPr>
          <p:nvPr/>
        </p:nvCxnSpPr>
        <p:spPr>
          <a:xfrm>
            <a:off x="827584" y="3267294"/>
            <a:ext cx="1080120" cy="98604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8" name="Curved Connector 107"/>
          <p:cNvCxnSpPr>
            <a:stCxn id="6" idx="3"/>
            <a:endCxn id="8" idx="1"/>
          </p:cNvCxnSpPr>
          <p:nvPr/>
        </p:nvCxnSpPr>
        <p:spPr>
          <a:xfrm flipV="1">
            <a:off x="4139952" y="3421037"/>
            <a:ext cx="1944216" cy="8323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6012160" y="113159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</a:rPr>
              <a:t>minor</a:t>
            </a:r>
            <a:endParaRPr lang="en-GB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</a:rPr>
              <a:t>binary</a:t>
            </a:r>
            <a:endParaRPr lang="en-GB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5076056" y="279604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</a:rPr>
              <a:t>7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>
                <a:solidFill>
                  <a:schemeClr val="accent1"/>
                </a:solidFill>
              </a:rPr>
              <a:t>first notes</a:t>
            </a:r>
            <a:endParaRPr lang="en-GB" sz="1400" dirty="0">
              <a:solidFill>
                <a:schemeClr val="accent1"/>
              </a:solidFill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1403648" y="3723878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00000"/>
                </a:solidFill>
              </a:rPr>
              <a:t>ternary</a:t>
            </a:r>
            <a:endParaRPr lang="en-GB" sz="1400" dirty="0">
              <a:solidFill>
                <a:srgbClr val="C00000"/>
              </a:solidFill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5076056" y="3651870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C00000"/>
                </a:solidFill>
              </a:rPr>
              <a:t>Initial p</a:t>
            </a:r>
            <a:r>
              <a:rPr lang="en-GB" sz="1400" dirty="0" smtClean="0">
                <a:solidFill>
                  <a:srgbClr val="C00000"/>
                </a:solidFill>
              </a:rPr>
              <a:t>hrase</a:t>
            </a:r>
            <a:endParaRPr lang="en-GB" sz="1400" dirty="0">
              <a:solidFill>
                <a:srgbClr val="C00000"/>
              </a:solidFill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3923928" y="3282103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B050"/>
                </a:solidFill>
              </a:rPr>
              <a:t>Central phrase</a:t>
            </a:r>
            <a:endParaRPr lang="en-GB" sz="1400" dirty="0">
              <a:solidFill>
                <a:srgbClr val="00B050"/>
              </a:solidFill>
            </a:endParaRPr>
          </a:p>
        </p:txBody>
      </p:sp>
      <p:sp>
        <p:nvSpPr>
          <p:cNvPr id="197" name="Rectangle 196"/>
          <p:cNvSpPr/>
          <p:nvPr/>
        </p:nvSpPr>
        <p:spPr>
          <a:xfrm>
            <a:off x="3995936" y="573528"/>
            <a:ext cx="2665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“Ah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vous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dirais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-je </a:t>
            </a:r>
            <a:r>
              <a:rPr lang="en-GB" i="1" dirty="0" err="1" smtClean="0">
                <a:solidFill>
                  <a:schemeClr val="accent6">
                    <a:lumMod val="50000"/>
                  </a:schemeClr>
                </a:solidFill>
              </a:rPr>
              <a:t>maman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b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(1762, 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Ostrich, </a:t>
            </a:r>
            <a:r>
              <a:rPr lang="en-GB" i="1" dirty="0" smtClean="0">
                <a:solidFill>
                  <a:schemeClr val="accent6">
                    <a:lumMod val="50000"/>
                  </a:schemeClr>
                </a:solidFill>
              </a:rPr>
              <a:t>Mozart)</a:t>
            </a:r>
            <a:endParaRPr lang="en-GB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98" name="Curved Connector 36"/>
          <p:cNvCxnSpPr>
            <a:endCxn id="197" idx="1"/>
          </p:cNvCxnSpPr>
          <p:nvPr/>
        </p:nvCxnSpPr>
        <p:spPr>
          <a:xfrm flipV="1">
            <a:off x="3203848" y="896694"/>
            <a:ext cx="792088" cy="54093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55</Words>
  <Application>Microsoft Office PowerPoint</Application>
  <PresentationFormat>On-screen Show (16:9)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Matthieu .</dc:creator>
  <cp:lastModifiedBy>Matthieu .</cp:lastModifiedBy>
  <cp:revision>13</cp:revision>
  <dcterms:created xsi:type="dcterms:W3CDTF">2025-11-24T14:31:23Z</dcterms:created>
  <dcterms:modified xsi:type="dcterms:W3CDTF">2026-08-23T08:07:34Z</dcterms:modified>
</cp:coreProperties>
</file>